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c966822c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c966822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e53d7b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ae53d7b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f6b567f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f6b567f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0c914a7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0c914a7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0c914a7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0c914a7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c914a7c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c914a7c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c966822c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c966822c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c966822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c966822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f6b567fc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f6b567fc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c47955e6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c47955e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83f9dd471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83f9dd47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c966822c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c966822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c966822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c966822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f6b567f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f6b567f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ae53d7b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ae53d7b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f6b567f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f6b567f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c966822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c966822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be3ff4d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be3ff4d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c47955e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c47955e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b9c5c870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b9c5c870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b9c5c87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b9c5c87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83f9dd47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83f9dd47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b9c5c870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b9c5c870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b9c5c870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b9c5c870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98705db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98705db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98705db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98705db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b9c5c87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b9c5c87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98705db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98705db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98705db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98705db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98705db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98705db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c966822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c966822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ae53d7bf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ae53d7b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98705db1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98705db1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57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Relationship Id="rId7" Type="http://schemas.openxmlformats.org/officeDocument/2006/relationships/image" Target="../media/image39.png"/><Relationship Id="rId8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pple.com/library/archive/documentation/Darwin/Conceptual/KernelProgramming/Mach/Mach.html" TargetMode="External"/><Relationship Id="rId4" Type="http://schemas.openxmlformats.org/officeDocument/2006/relationships/hyperlink" Target="https://bugs.chromium.org/p/project-zero/issues/detail?id=2107" TargetMode="External"/><Relationship Id="rId11" Type="http://schemas.openxmlformats.org/officeDocument/2006/relationships/hyperlink" Target="https://github.com/kholia/OSX-KVM" TargetMode="External"/><Relationship Id="rId10" Type="http://schemas.openxmlformats.org/officeDocument/2006/relationships/hyperlink" Target="https://www.synacktiv.com/publications/analysis-and-exploitation-of-the-ios-kernel-vulnerability-cve-2021-1782.html" TargetMode="External"/><Relationship Id="rId9" Type="http://schemas.openxmlformats.org/officeDocument/2006/relationships/hyperlink" Target="https://alexplaskett.github.io/macos-ios-security-research/#:~:text=https%3A//github.com/brightiup/Trekking/tree/main/Slides" TargetMode="External"/><Relationship Id="rId5" Type="http://schemas.openxmlformats.org/officeDocument/2006/relationships/hyperlink" Target="https://www.fortinet.com/blog/threat-research/inspecting-mach-messages-in-macos-kernel-mode--part-i--sniffing-" TargetMode="External"/><Relationship Id="rId6" Type="http://schemas.openxmlformats.org/officeDocument/2006/relationships/hyperlink" Target="https://medium.com/@ali.pourhadi/ipc-mach-message-cab64ff1b569" TargetMode="External"/><Relationship Id="rId7" Type="http://schemas.openxmlformats.org/officeDocument/2006/relationships/hyperlink" Target="https://github.com/wangtielei/Slides/blob/main/mosec21.pdf" TargetMode="External"/><Relationship Id="rId8" Type="http://schemas.openxmlformats.org/officeDocument/2006/relationships/hyperlink" Target="https://googleprojectzero.blogspot.com/2022/04/cve-2021-1782-ios-in-wild-vulnerability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 Year Fuzzing XNU Mach IPC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Nguyen Vu Hoang (Peter)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800" y="193675"/>
            <a:ext cx="1282500" cy="1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092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are the three challenges 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505700"/>
            <a:ext cx="85206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vi" sz="1500"/>
              <a:t>Generating</a:t>
            </a:r>
            <a:r>
              <a:rPr lang="vi" sz="1500"/>
              <a:t> test-case using </a:t>
            </a:r>
            <a:r>
              <a:rPr b="1" lang="vi" sz="1500"/>
              <a:t>MACH IPC syscalls and their arguments in C language</a:t>
            </a:r>
            <a:r>
              <a:rPr lang="vi" sz="1500"/>
              <a:t> </a:t>
            </a:r>
            <a:r>
              <a:rPr b="1" lang="vi" sz="1500"/>
              <a:t>is very hard.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The </a:t>
            </a:r>
            <a:r>
              <a:rPr b="1" lang="vi" sz="1500"/>
              <a:t>code-base is huge</a:t>
            </a:r>
            <a:r>
              <a:rPr lang="vi" sz="1500"/>
              <a:t>. In order to </a:t>
            </a:r>
            <a:r>
              <a:rPr b="1" lang="vi" sz="1500"/>
              <a:t>reach these code paths</a:t>
            </a:r>
            <a:r>
              <a:rPr lang="vi" sz="1500"/>
              <a:t>, you have to </a:t>
            </a:r>
            <a:r>
              <a:rPr b="1" lang="vi" sz="1500"/>
              <a:t>satisfy may conditions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Mutating</a:t>
            </a:r>
            <a:r>
              <a:rPr b="1" lang="vi" sz="1500"/>
              <a:t> Mach IPC syscalls and their arguments</a:t>
            </a:r>
            <a:r>
              <a:rPr lang="vi" sz="1500"/>
              <a:t> </a:t>
            </a:r>
            <a:r>
              <a:rPr b="1" lang="vi" sz="1500"/>
              <a:t>are not enough to expand the code coverage</a:t>
            </a:r>
            <a:r>
              <a:rPr lang="vi" sz="1500"/>
              <a:t> and hard to develop.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vi" sz="1500"/>
              <a:t>We need more advanced fuzzer which has ability to generate complex test-case and reach in deeper in Mach IPC.</a:t>
            </a:r>
            <a:endParaRPr b="1" i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950" y="3491675"/>
            <a:ext cx="1593099" cy="11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98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are template-based fuzzer?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1328150"/>
            <a:ext cx="4883949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175100"/>
            <a:ext cx="85206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My expectations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505700"/>
            <a:ext cx="8590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The template based fuzzer have to</a:t>
            </a:r>
            <a:r>
              <a:rPr b="1" lang="vi" sz="1500"/>
              <a:t> easily to modify and edit template in C language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The template design must be </a:t>
            </a:r>
            <a:r>
              <a:rPr b="1" lang="vi" sz="1500"/>
              <a:t>easy to parse and process</a:t>
            </a:r>
            <a:r>
              <a:rPr lang="vi" sz="1500"/>
              <a:t> (less coding </a:t>
            </a:r>
            <a:r>
              <a:rPr lang="vi" sz="1500"/>
              <a:t>😃</a:t>
            </a:r>
            <a:r>
              <a:rPr lang="vi" sz="1500"/>
              <a:t>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The template able to add some </a:t>
            </a:r>
            <a:r>
              <a:rPr b="1" lang="vi" sz="1500"/>
              <a:t>custom functions beside mach ipc syscall functions</a:t>
            </a:r>
            <a:r>
              <a:rPr lang="vi" sz="1500"/>
              <a:t>.</a:t>
            </a:r>
            <a:endParaRPr sz="15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25" y="3154275"/>
            <a:ext cx="2435876" cy="1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39150" y="19457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Fuzzer Architecture</a:t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907900" y="1854700"/>
            <a:ext cx="7183100" cy="2566500"/>
            <a:chOff x="721875" y="1975075"/>
            <a:chExt cx="7183100" cy="2566500"/>
          </a:xfrm>
        </p:grpSpPr>
        <p:sp>
          <p:nvSpPr>
            <p:cNvPr id="149" name="Google Shape;149;p25"/>
            <p:cNvSpPr/>
            <p:nvPr/>
          </p:nvSpPr>
          <p:spPr>
            <a:xfrm>
              <a:off x="6248675" y="1994875"/>
              <a:ext cx="1656300" cy="25467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C File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542075" y="1994875"/>
              <a:ext cx="1656300" cy="25467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Fuzzer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721875" y="3354775"/>
              <a:ext cx="1597500" cy="11868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C Template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721875" y="1975075"/>
              <a:ext cx="1597500" cy="11868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Protobuf testcase</a:t>
              </a:r>
              <a:endParaRPr sz="2000">
                <a:solidFill>
                  <a:schemeClr val="dk1"/>
                </a:solidFill>
              </a:endParaRPr>
            </a:p>
          </p:txBody>
        </p:sp>
        <p:cxnSp>
          <p:nvCxnSpPr>
            <p:cNvPr id="153" name="Google Shape;153;p25"/>
            <p:cNvCxnSpPr>
              <a:stCxn id="152" idx="3"/>
              <a:endCxn id="150" idx="1"/>
            </p:cNvCxnSpPr>
            <p:nvPr/>
          </p:nvCxnSpPr>
          <p:spPr>
            <a:xfrm>
              <a:off x="2319375" y="2568475"/>
              <a:ext cx="1222800" cy="699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" name="Google Shape;154;p25"/>
            <p:cNvCxnSpPr>
              <a:stCxn id="151" idx="3"/>
              <a:endCxn id="150" idx="1"/>
            </p:cNvCxnSpPr>
            <p:nvPr/>
          </p:nvCxnSpPr>
          <p:spPr>
            <a:xfrm flipH="1" rot="10800000">
              <a:off x="2319375" y="3268375"/>
              <a:ext cx="1222800" cy="679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" name="Google Shape;155;p25"/>
            <p:cNvCxnSpPr>
              <a:stCxn id="150" idx="3"/>
              <a:endCxn id="149" idx="1"/>
            </p:cNvCxnSpPr>
            <p:nvPr/>
          </p:nvCxnSpPr>
          <p:spPr>
            <a:xfrm>
              <a:off x="5198375" y="3268225"/>
              <a:ext cx="1050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180400" y="1726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Fuzzer Architecture: Protobuf test-case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46100" y="1564925"/>
            <a:ext cx="83892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Protobuf is very friendly and </a:t>
            </a:r>
            <a:r>
              <a:rPr b="1" lang="vi" sz="1500"/>
              <a:t>easy to use in Python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Protobuf test-case help me to </a:t>
            </a:r>
            <a:r>
              <a:rPr b="1" lang="vi" sz="1500"/>
              <a:t>mutate order of calling functions and their arguments without care about text parsing and processing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Protobuf test-case also help me to quickly </a:t>
            </a:r>
            <a:r>
              <a:rPr b="1" lang="vi" sz="1500"/>
              <a:t>write a tool to triage test-cases</a:t>
            </a:r>
            <a:r>
              <a:rPr lang="vi" sz="1500"/>
              <a:t>. </a:t>
            </a:r>
            <a:endParaRPr sz="15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50" y="1314300"/>
            <a:ext cx="5910376" cy="34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50" y="1454949"/>
            <a:ext cx="8452923" cy="31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738" y="1382854"/>
            <a:ext cx="6425552" cy="34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1616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Fuzzer Architecture: </a:t>
            </a:r>
            <a:r>
              <a:rPr lang="vi"/>
              <a:t>C Template format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505700"/>
            <a:ext cx="8202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C Template format contains </a:t>
            </a:r>
            <a:r>
              <a:rPr b="1" lang="vi"/>
              <a:t>initial </a:t>
            </a:r>
            <a:r>
              <a:rPr b="1" lang="vi"/>
              <a:t>definitions</a:t>
            </a:r>
            <a:r>
              <a:rPr lang="vi"/>
              <a:t>, </a:t>
            </a:r>
            <a:r>
              <a:rPr lang="vi"/>
              <a:t>some </a:t>
            </a:r>
            <a:r>
              <a:rPr b="1" lang="vi"/>
              <a:t>defined variables and functions</a:t>
            </a:r>
            <a:r>
              <a:rPr lang="vi"/>
              <a:t> to be </a:t>
            </a:r>
            <a:r>
              <a:rPr b="1" lang="vi"/>
              <a:t>mutated</a:t>
            </a:r>
            <a:r>
              <a:rPr lang="vi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C Template format also </a:t>
            </a:r>
            <a:r>
              <a:rPr b="1" lang="vi"/>
              <a:t>support some attributes allow mutators to </a:t>
            </a:r>
            <a:r>
              <a:rPr b="1" lang="vi"/>
              <a:t>correctly</a:t>
            </a:r>
            <a:r>
              <a:rPr b="1" lang="vi"/>
              <a:t> mutate the test-case</a:t>
            </a:r>
            <a:r>
              <a:rPr lang="vi"/>
              <a:t>.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52" y="1676725"/>
            <a:ext cx="5438302" cy="3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425" y="1387850"/>
            <a:ext cx="6410701" cy="35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25" y="1512583"/>
            <a:ext cx="7112700" cy="3329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161925" y="16230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Fuzzer Architecture: The Fuzzer</a:t>
            </a:r>
            <a:endParaRPr/>
          </a:p>
        </p:txBody>
      </p:sp>
      <p:grpSp>
        <p:nvGrpSpPr>
          <p:cNvPr id="179" name="Google Shape;179;p28"/>
          <p:cNvGrpSpPr/>
          <p:nvPr/>
        </p:nvGrpSpPr>
        <p:grpSpPr>
          <a:xfrm>
            <a:off x="684300" y="1498250"/>
            <a:ext cx="7663800" cy="3171275"/>
            <a:chOff x="529750" y="1293175"/>
            <a:chExt cx="7663800" cy="3171275"/>
          </a:xfrm>
        </p:grpSpPr>
        <p:sp>
          <p:nvSpPr>
            <p:cNvPr id="180" name="Google Shape;180;p28"/>
            <p:cNvSpPr/>
            <p:nvPr/>
          </p:nvSpPr>
          <p:spPr>
            <a:xfrm>
              <a:off x="2486350" y="2734075"/>
              <a:ext cx="1495200" cy="17259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Mutator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4682050" y="2738550"/>
              <a:ext cx="1589100" cy="17259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000">
                  <a:solidFill>
                    <a:schemeClr val="dk1"/>
                  </a:solidFill>
                </a:rPr>
                <a:t>Template Processor</a:t>
              </a:r>
              <a:endParaRPr sz="2000">
                <a:solidFill>
                  <a:schemeClr val="dk1"/>
                </a:solidFill>
              </a:endParaRPr>
            </a:p>
          </p:txBody>
        </p:sp>
        <p:cxnSp>
          <p:nvCxnSpPr>
            <p:cNvPr id="182" name="Google Shape;182;p28"/>
            <p:cNvCxnSpPr/>
            <p:nvPr/>
          </p:nvCxnSpPr>
          <p:spPr>
            <a:xfrm flipH="1" rot="10800000">
              <a:off x="3981550" y="3597000"/>
              <a:ext cx="700500" cy="4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" name="Google Shape;183;p28"/>
            <p:cNvSpPr/>
            <p:nvPr/>
          </p:nvSpPr>
          <p:spPr>
            <a:xfrm>
              <a:off x="529750" y="3097350"/>
              <a:ext cx="1221900" cy="10083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Protobuf Testcase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4" name="Google Shape;184;p28"/>
            <p:cNvCxnSpPr>
              <a:stCxn id="183" idx="3"/>
              <a:endCxn id="180" idx="1"/>
            </p:cNvCxnSpPr>
            <p:nvPr/>
          </p:nvCxnSpPr>
          <p:spPr>
            <a:xfrm flipH="1" rot="10800000">
              <a:off x="1751650" y="3597000"/>
              <a:ext cx="734700" cy="4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" name="Google Shape;185;p28"/>
            <p:cNvSpPr/>
            <p:nvPr/>
          </p:nvSpPr>
          <p:spPr>
            <a:xfrm>
              <a:off x="4865650" y="1293175"/>
              <a:ext cx="1221900" cy="1008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C Template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6" name="Google Shape;186;p28"/>
            <p:cNvCxnSpPr>
              <a:stCxn id="185" idx="2"/>
              <a:endCxn id="181" idx="0"/>
            </p:cNvCxnSpPr>
            <p:nvPr/>
          </p:nvCxnSpPr>
          <p:spPr>
            <a:xfrm>
              <a:off x="5476600" y="2301475"/>
              <a:ext cx="0" cy="437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7" name="Google Shape;187;p28"/>
            <p:cNvSpPr/>
            <p:nvPr/>
          </p:nvSpPr>
          <p:spPr>
            <a:xfrm>
              <a:off x="6971650" y="3053250"/>
              <a:ext cx="1221900" cy="10083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C Test-case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8" name="Google Shape;188;p28"/>
            <p:cNvCxnSpPr/>
            <p:nvPr/>
          </p:nvCxnSpPr>
          <p:spPr>
            <a:xfrm flipH="1" rot="10800000">
              <a:off x="6271150" y="3594775"/>
              <a:ext cx="700500" cy="4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161925" y="16230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Template Processor (1/2)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876" y="1472750"/>
            <a:ext cx="3807400" cy="34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077" y="1683900"/>
            <a:ext cx="5438302" cy="3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38" y="1826200"/>
            <a:ext cx="8152934" cy="30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1437275" y="2463500"/>
            <a:ext cx="5850900" cy="10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1"/>
                </a:solidFill>
              </a:rPr>
              <a:t>D</a:t>
            </a:r>
            <a:r>
              <a:rPr b="1" lang="vi">
                <a:solidFill>
                  <a:schemeClr val="accent1"/>
                </a:solidFill>
              </a:rPr>
              <a:t>istinguish mach port by type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</a:rPr>
              <a:t> </a:t>
            </a:r>
            <a:r>
              <a:rPr b="1" lang="vi">
                <a:solidFill>
                  <a:schemeClr val="accent1"/>
                </a:solidFill>
              </a:rPr>
              <a:t>⌙ →</a:t>
            </a:r>
            <a:r>
              <a:rPr lang="vi">
                <a:solidFill>
                  <a:schemeClr val="accent1"/>
                </a:solidFill>
              </a:rPr>
              <a:t> </a:t>
            </a:r>
            <a:r>
              <a:rPr b="1" lang="vi">
                <a:solidFill>
                  <a:schemeClr val="accent1"/>
                </a:solidFill>
              </a:rPr>
              <a:t>correctly mutate arguments to reduce the error cases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1"/>
                </a:solidFill>
              </a:rPr>
              <a:t>         </a:t>
            </a:r>
            <a:r>
              <a:rPr b="1" lang="vi">
                <a:solidFill>
                  <a:schemeClr val="accent1"/>
                </a:solidFill>
              </a:rPr>
              <a:t>⌙ →</a:t>
            </a:r>
            <a:r>
              <a:rPr lang="vi">
                <a:solidFill>
                  <a:schemeClr val="accent1"/>
                </a:solidFill>
              </a:rPr>
              <a:t> </a:t>
            </a:r>
            <a:r>
              <a:rPr b="1" lang="vi">
                <a:solidFill>
                  <a:schemeClr val="accent1"/>
                </a:solidFill>
              </a:rPr>
              <a:t>increase more chances to reach deeper in kernel 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1975775" y="4382825"/>
            <a:ext cx="620100" cy="17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61925" y="16230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Template Processor (2/2)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1" y="1589402"/>
            <a:ext cx="7169675" cy="28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26" y="1274190"/>
            <a:ext cx="7169674" cy="336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50" y="1405801"/>
            <a:ext cx="8126300" cy="348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75" y="1870650"/>
            <a:ext cx="8782373" cy="23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25" y="1517013"/>
            <a:ext cx="8782377" cy="325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24157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Mutator</a:t>
            </a:r>
            <a:endParaRPr/>
          </a:p>
        </p:txBody>
      </p:sp>
      <p:sp>
        <p:nvSpPr>
          <p:cNvPr id="214" name="Google Shape;214;p31"/>
          <p:cNvSpPr txBox="1"/>
          <p:nvPr>
            <p:ph idx="4294967295" type="body"/>
          </p:nvPr>
        </p:nvSpPr>
        <p:spPr>
          <a:xfrm>
            <a:off x="311700" y="1505700"/>
            <a:ext cx="85206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Mutator strategies: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Mutating </a:t>
            </a:r>
            <a:r>
              <a:rPr b="1" lang="vi" sz="1500"/>
              <a:t>function</a:t>
            </a:r>
            <a:r>
              <a:rPr lang="vi" sz="1500"/>
              <a:t> </a:t>
            </a:r>
            <a:r>
              <a:rPr b="1" lang="vi" sz="1500"/>
              <a:t>arguments</a:t>
            </a:r>
            <a:r>
              <a:rPr lang="vi" sz="1500"/>
              <a:t> base on </a:t>
            </a:r>
            <a:r>
              <a:rPr b="1" lang="vi" sz="1500"/>
              <a:t>their</a:t>
            </a:r>
            <a:r>
              <a:rPr lang="vi" sz="1500"/>
              <a:t> </a:t>
            </a:r>
            <a:r>
              <a:rPr b="1" lang="vi" sz="1500"/>
              <a:t>types</a:t>
            </a:r>
            <a:r>
              <a:rPr lang="vi" sz="1500"/>
              <a:t> (defined in C Template).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Mutating the </a:t>
            </a:r>
            <a:r>
              <a:rPr b="1" lang="vi" sz="1500"/>
              <a:t>order of calling these functions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Mutating function </a:t>
            </a:r>
            <a:r>
              <a:rPr b="1" lang="vi" sz="1500"/>
              <a:t>bases on their probabilities</a:t>
            </a:r>
            <a:r>
              <a:rPr lang="vi" sz="1500"/>
              <a:t> defined in C Template.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Mutating the </a:t>
            </a:r>
            <a:r>
              <a:rPr b="1" lang="vi" sz="1500"/>
              <a:t>order of each threads</a:t>
            </a:r>
            <a:r>
              <a:rPr lang="vi" sz="1500"/>
              <a:t> to focus on </a:t>
            </a:r>
            <a:r>
              <a:rPr b="1" lang="vi" sz="1500"/>
              <a:t>race condition cases</a:t>
            </a:r>
            <a:r>
              <a:rPr lang="vi" sz="1500"/>
              <a:t>.</a:t>
            </a:r>
            <a:endParaRPr sz="1500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350" y="3228975"/>
            <a:ext cx="1527525" cy="15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About me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262750"/>
            <a:ext cx="4166400" cy="4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Nguyen Vu Hoang (Peter), Security Researcher at STAR Labs.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/>
              <a:t>Focusing on macOS/iOS bug hunting and exploitation.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/>
              <a:t>✅ Awarded bounties by Apple Security Platform.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500"/>
              <a:t>✅</a:t>
            </a:r>
            <a:r>
              <a:rPr lang="vi" sz="1500"/>
              <a:t> Found some vulnerabilities in Apple from userland to kernel-level vulnerabilities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24157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Mutator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25" y="1386025"/>
            <a:ext cx="6566349" cy="33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27150"/>
            <a:ext cx="8520598" cy="152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13" y="1933275"/>
            <a:ext cx="7848977" cy="25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61925" y="16230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do I handle kernel panic?</a:t>
            </a:r>
            <a:r>
              <a:rPr lang="vi"/>
              <a:t> (1/2)</a:t>
            </a:r>
            <a:endParaRPr/>
          </a:p>
        </p:txBody>
      </p:sp>
      <p:grpSp>
        <p:nvGrpSpPr>
          <p:cNvPr id="229" name="Google Shape;229;p33"/>
          <p:cNvGrpSpPr/>
          <p:nvPr/>
        </p:nvGrpSpPr>
        <p:grpSpPr>
          <a:xfrm>
            <a:off x="1103625" y="1542400"/>
            <a:ext cx="7252000" cy="2893050"/>
            <a:chOff x="1103625" y="1542400"/>
            <a:chExt cx="7252000" cy="2893050"/>
          </a:xfrm>
        </p:grpSpPr>
        <p:sp>
          <p:nvSpPr>
            <p:cNvPr id="230" name="Google Shape;230;p33"/>
            <p:cNvSpPr/>
            <p:nvPr/>
          </p:nvSpPr>
          <p:spPr>
            <a:xfrm>
              <a:off x="1103625" y="1765750"/>
              <a:ext cx="1734300" cy="2669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Crash Monitor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4125325" y="1765750"/>
              <a:ext cx="4230300" cy="2669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Virtual Machine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2" name="Google Shape;232;p33"/>
            <p:cNvCxnSpPr>
              <a:stCxn id="230" idx="3"/>
              <a:endCxn id="231" idx="1"/>
            </p:cNvCxnSpPr>
            <p:nvPr/>
          </p:nvCxnSpPr>
          <p:spPr>
            <a:xfrm>
              <a:off x="2837925" y="3100600"/>
              <a:ext cx="1287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" name="Google Shape;233;p33"/>
            <p:cNvCxnSpPr/>
            <p:nvPr/>
          </p:nvCxnSpPr>
          <p:spPr>
            <a:xfrm flipH="1">
              <a:off x="2806375" y="2793600"/>
              <a:ext cx="1290600" cy="2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4" name="Google Shape;234;p33"/>
            <p:cNvSpPr txBox="1"/>
            <p:nvPr/>
          </p:nvSpPr>
          <p:spPr>
            <a:xfrm>
              <a:off x="3025025" y="1542400"/>
              <a:ext cx="1007100" cy="11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RECV </a:t>
              </a: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test case</a:t>
              </a: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 from vm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33"/>
            <p:cNvSpPr txBox="1"/>
            <p:nvPr/>
          </p:nvSpPr>
          <p:spPr>
            <a:xfrm>
              <a:off x="2887775" y="3100600"/>
              <a:ext cx="11877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MONITOR kernel panic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6148550" y="3520975"/>
              <a:ext cx="1954800" cy="6936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Roboto"/>
                  <a:ea typeface="Roboto"/>
                  <a:cs typeface="Roboto"/>
                  <a:sym typeface="Roboto"/>
                </a:rPr>
                <a:t>Fuzzer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161925" y="16230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How do I handle kernel panic?</a:t>
            </a:r>
            <a:r>
              <a:rPr lang="vi"/>
              <a:t> (2/2)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12" y="1481978"/>
            <a:ext cx="7241427" cy="31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500" y="1874075"/>
            <a:ext cx="59436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563" y="1958400"/>
            <a:ext cx="7195324" cy="2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2500" y="1336375"/>
            <a:ext cx="5689176" cy="34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4075" y="3705650"/>
            <a:ext cx="1222550" cy="12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178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Fuzzing Results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My fuzzer is written in Python around 2500 lines of code 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Auditing XNU kernel to create template and prepare for fuzzing and I have found a lot of crash after few days.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500"/>
              <a:t>Found a lot of crashes. But there are some valuable crashes: CVE-2022-32894, CVE-2023-32441 (which was </a:t>
            </a:r>
            <a:r>
              <a:rPr lang="vi" sz="1500"/>
              <a:t>patched</a:t>
            </a:r>
            <a:r>
              <a:rPr lang="vi" sz="1500"/>
              <a:t> in iOS 16.6).</a:t>
            </a:r>
            <a:endParaRPr sz="1500"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299" y="3083724"/>
            <a:ext cx="2321001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3580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</a:t>
            </a:r>
            <a:r>
              <a:rPr lang="vi"/>
              <a:t>takeaways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vi" sz="1500"/>
              <a:t>The idea </a:t>
            </a:r>
            <a:r>
              <a:rPr lang="vi" sz="1500"/>
              <a:t>of fuzzing is the most important factor to discover security vulnerabilities.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Stick with </a:t>
            </a:r>
            <a:r>
              <a:rPr b="1" lang="vi" sz="1500"/>
              <a:t>code auditing</a:t>
            </a:r>
            <a:r>
              <a:rPr lang="vi" sz="1500"/>
              <a:t> beside with fuzzing to improve the mutator.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Have a </a:t>
            </a:r>
            <a:r>
              <a:rPr b="1" lang="vi" sz="1500"/>
              <a:t>deep </a:t>
            </a:r>
            <a:r>
              <a:rPr b="1" lang="vi" sz="1500"/>
              <a:t>knowledge</a:t>
            </a:r>
            <a:r>
              <a:rPr lang="vi" sz="1500"/>
              <a:t> </a:t>
            </a:r>
            <a:r>
              <a:rPr b="1" lang="vi" sz="1500"/>
              <a:t>about the target </a:t>
            </a:r>
            <a:r>
              <a:rPr lang="vi" sz="1500"/>
              <a:t>before fuzzing and you will find your own bugs.</a:t>
            </a:r>
            <a:endParaRPr sz="15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650" y="3310750"/>
            <a:ext cx="2226549" cy="14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. CVE-2022-32894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525" y="1501800"/>
            <a:ext cx="4569423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235500" y="3226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Fuzzing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50" y="1394025"/>
            <a:ext cx="6887424" cy="33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235500" y="3226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Root Cause (1/3)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431900"/>
            <a:ext cx="6375426" cy="33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/>
          <p:nvPr/>
        </p:nvSpPr>
        <p:spPr>
          <a:xfrm>
            <a:off x="1288850" y="2631425"/>
            <a:ext cx="4248600" cy="50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1190625" y="3592100"/>
            <a:ext cx="5635500" cy="44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275" y="1481025"/>
            <a:ext cx="5763026" cy="32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059" y="1481025"/>
            <a:ext cx="6805465" cy="31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2100" y="1327988"/>
            <a:ext cx="4475289" cy="3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388" y="2057374"/>
            <a:ext cx="8439899" cy="21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991" y="1452825"/>
            <a:ext cx="8130011" cy="32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8475" y="1349414"/>
            <a:ext cx="3132635" cy="34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95800" y="227650"/>
            <a:ext cx="85206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744"/>
              <a:t>Root Cause (2/3)</a:t>
            </a:r>
            <a:endParaRPr sz="3300"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00"/>
            <a:ext cx="8839204" cy="20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00" y="1400200"/>
            <a:ext cx="8403400" cy="29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638" y="1452250"/>
            <a:ext cx="3344925" cy="33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12" y="1841499"/>
            <a:ext cx="8644374" cy="14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>
            <p:ph type="title"/>
          </p:nvPr>
        </p:nvSpPr>
        <p:spPr>
          <a:xfrm>
            <a:off x="395800" y="227650"/>
            <a:ext cx="85206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Root Cause (3/3)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04" y="1445613"/>
            <a:ext cx="8796782" cy="28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00" y="2122238"/>
            <a:ext cx="8839200" cy="182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38" y="1618272"/>
            <a:ext cx="8796774" cy="27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00" y="1434150"/>
            <a:ext cx="7595969" cy="31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25" y="1822354"/>
            <a:ext cx="8796751" cy="205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5325" y="1509938"/>
            <a:ext cx="3197675" cy="31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463275" y="264750"/>
            <a:ext cx="4503000" cy="4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vi" sz="2500"/>
              <a:t>Previous XNU Mach IPC Vulnerabilities</a:t>
            </a:r>
            <a:endParaRPr sz="2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vi" sz="2500"/>
              <a:t>Template-based XNU IPC Fuzzer</a:t>
            </a:r>
            <a:endParaRPr sz="2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vi" sz="2500"/>
              <a:t>CVE-2022-32894</a:t>
            </a:r>
            <a:endParaRPr sz="2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vi" sz="2500"/>
              <a:t>Q&amp;A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vi" sz="2500"/>
              <a:t>References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395800" y="227650"/>
            <a:ext cx="85206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Mach Port Spraying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62" y="1749775"/>
            <a:ext cx="8595074" cy="22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50" y="1744401"/>
            <a:ext cx="7935299" cy="27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500" y="1307550"/>
            <a:ext cx="2711350" cy="3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2827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takeaways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311700" y="1505700"/>
            <a:ext cx="8436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Mach port is very </a:t>
            </a:r>
            <a:r>
              <a:rPr lang="vi" sz="1500"/>
              <a:t>complex</a:t>
            </a:r>
            <a:r>
              <a:rPr lang="vi" sz="1500"/>
              <a:t> and it use a lot of “</a:t>
            </a:r>
            <a:r>
              <a:rPr b="1" lang="vi" sz="1500"/>
              <a:t>union</a:t>
            </a:r>
            <a:r>
              <a:rPr lang="vi" sz="1500"/>
              <a:t>” </a:t>
            </a:r>
            <a:r>
              <a:rPr b="1" lang="vi" sz="1500"/>
              <a:t>in their structures</a:t>
            </a:r>
            <a:r>
              <a:rPr lang="vi" sz="1500"/>
              <a:t> which could lead to some </a:t>
            </a:r>
            <a:r>
              <a:rPr b="1" lang="vi" sz="1500"/>
              <a:t>side effects</a:t>
            </a:r>
            <a:r>
              <a:rPr lang="vi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With ability to generate test-case from custom template, my fuzzer able</a:t>
            </a:r>
            <a:r>
              <a:rPr lang="vi" sz="1500"/>
              <a:t> </a:t>
            </a:r>
            <a:r>
              <a:rPr lang="vi" sz="1500"/>
              <a:t>to explore some </a:t>
            </a:r>
            <a:r>
              <a:rPr b="1" lang="vi" sz="1500"/>
              <a:t>potential code paths</a:t>
            </a:r>
            <a:r>
              <a:rPr lang="vi" sz="1500"/>
              <a:t> which </a:t>
            </a:r>
            <a:r>
              <a:rPr b="1" lang="vi" sz="1500"/>
              <a:t>haven’t reach before</a:t>
            </a:r>
            <a:r>
              <a:rPr lang="vi" sz="1500"/>
              <a:t>.</a:t>
            </a:r>
            <a:endParaRPr sz="1500"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750" y="3342275"/>
            <a:ext cx="2226549" cy="14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Q&amp;A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25" y="152400"/>
            <a:ext cx="39275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208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References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11700" y="1505700"/>
            <a:ext cx="846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3"/>
              </a:rPr>
              <a:t>Mach 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4"/>
              </a:rPr>
              <a:t>CVE-2020-27932</a:t>
            </a:r>
            <a:r>
              <a:rPr lang="vi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https://www.fortinet.com/blog/threat-research/inspecting-mach-messages-in-macos-kernel-mode--part-i--sniffing-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6"/>
              </a:rPr>
              <a:t>https://medium.com/@ali.pourhadi/ipc-mach-message-cab64ff1b569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MOSEC 2021: Exploitation of XNU Port Type Confusions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8"/>
              </a:rPr>
              <a:t>https://googleprojectzero.blogspot.com/2022/04/cve-2021-1782-ios-in-wild-vulnerability.html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9"/>
              </a:rPr>
              <a:t>Understanding Mach IPC from MOSEC 2022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10"/>
              </a:rPr>
              <a:t>CVE-2021-1870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u="sng">
                <a:solidFill>
                  <a:schemeClr val="hlink"/>
                </a:solidFill>
                <a:hlinkClick r:id="rId11"/>
              </a:rPr>
              <a:t>https://github.com/kholia/OSX-KVM</a:t>
            </a:r>
            <a:r>
              <a:rPr lang="vi"/>
              <a:t>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idx="4294967295" type="title"/>
          </p:nvPr>
        </p:nvSpPr>
        <p:spPr>
          <a:xfrm>
            <a:off x="68850" y="1940275"/>
            <a:ext cx="90063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300"/>
              <a:t>THANK YOU !</a:t>
            </a:r>
            <a:endParaRPr sz="5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1. Previous XNU Mach IPC Vulnerabilities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50" y="749050"/>
            <a:ext cx="4622900" cy="3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28475" y="167900"/>
            <a:ext cx="852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CVE-2020-27932 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00" y="1528400"/>
            <a:ext cx="6885752" cy="34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2000"/>
            <a:ext cx="8839201" cy="163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90000" y="138775"/>
            <a:ext cx="8964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2820"/>
              <a:t>CVE-2020-27932 (2/2)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" y="1926025"/>
            <a:ext cx="8753000" cy="2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2143125" y="3526975"/>
            <a:ext cx="5706900" cy="441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900" y="1515052"/>
            <a:ext cx="6019800" cy="30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75" y="1926024"/>
            <a:ext cx="7973777" cy="21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28475" y="167900"/>
            <a:ext cx="852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CVE-2021-1782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13" y="1312000"/>
            <a:ext cx="5640176" cy="34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800" y="1455703"/>
            <a:ext cx="6228001" cy="33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62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</a:t>
            </a:r>
            <a:r>
              <a:rPr lang="vi"/>
              <a:t>takeaways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Mach IPC subsystem has huge code paths and implements a lot of features which is not easy.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i="1" lang="vi" sz="1500"/>
              <a:t>The </a:t>
            </a:r>
            <a:r>
              <a:rPr b="1" i="1" lang="vi" sz="1500"/>
              <a:t>union</a:t>
            </a:r>
            <a:r>
              <a:rPr lang="vi" sz="1500"/>
              <a:t> </a:t>
            </a:r>
            <a:r>
              <a:rPr b="1" lang="vi" sz="1500"/>
              <a:t>keyword</a:t>
            </a:r>
            <a:r>
              <a:rPr lang="vi" sz="1500"/>
              <a:t> is widely used in object declarations, </a:t>
            </a:r>
            <a:r>
              <a:rPr lang="vi" sz="1500"/>
              <a:t>especially in </a:t>
            </a:r>
            <a:r>
              <a:rPr lang="vi" sz="1500"/>
              <a:t>mach port structure to store multiple type of objects.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vi" sz="1500"/>
              <a:t>These</a:t>
            </a:r>
            <a:r>
              <a:rPr b="1" i="1" lang="vi" sz="1500"/>
              <a:t> could lead to side effects which might cause high impact in XNU kernel.</a:t>
            </a:r>
            <a:endParaRPr b="1" i="1" sz="15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425" y="1428451"/>
            <a:ext cx="4305097" cy="3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</a:t>
            </a:r>
            <a:r>
              <a:rPr lang="vi"/>
              <a:t>Template-based XNU IPC Fuzzer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600" y="312100"/>
            <a:ext cx="4627050" cy="44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